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283" r:id="rId3"/>
    <p:sldId id="295" r:id="rId4"/>
    <p:sldId id="296" r:id="rId5"/>
    <p:sldId id="291" r:id="rId6"/>
    <p:sldId id="297" r:id="rId7"/>
    <p:sldId id="298" r:id="rId8"/>
    <p:sldId id="299" r:id="rId9"/>
    <p:sldId id="300" r:id="rId10"/>
    <p:sldId id="301" r:id="rId11"/>
    <p:sldId id="304" r:id="rId12"/>
    <p:sldId id="302" r:id="rId13"/>
    <p:sldId id="305" r:id="rId14"/>
    <p:sldId id="306" r:id="rId15"/>
    <p:sldId id="307" r:id="rId16"/>
    <p:sldId id="303" r:id="rId17"/>
    <p:sldId id="308" r:id="rId18"/>
    <p:sldId id="309" r:id="rId19"/>
    <p:sldId id="310" r:id="rId20"/>
    <p:sldId id="28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6E0B3-B94E-41E6-8376-E2166BE3153F}" type="datetimeFigureOut">
              <a:rPr lang="en-US" smtClean="0"/>
              <a:t>3/27/2023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BD0B5-280D-4D07-AB7B-A0891EA31E48}" type="slidenum">
              <a:rPr lang="en-US" smtClean="0"/>
              <a:t>‹#›</a:t>
            </a:fld>
            <a:endParaRPr lang="en-US"/>
          </a:p>
        </p:txBody>
      </p:sp>
    </p:spTree>
    <p:extLst>
      <p:ext uri="{BB962C8B-B14F-4D97-AF65-F5344CB8AC3E}">
        <p14:creationId xmlns:p14="http://schemas.microsoft.com/office/powerpoint/2010/main" val="400958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EE942-96A8-4958-B7B1-0271A602F99F}" type="slidenum">
              <a:rPr lang="en-US"/>
              <a:pPr/>
              <a:t>21</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53508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414733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96936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C100C-4240-4995-8AA9-482A1F5AB068}"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25527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C100C-4240-4995-8AA9-482A1F5AB068}"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66113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C100C-4240-4995-8AA9-482A1F5AB068}"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47067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4C100C-4240-4995-8AA9-482A1F5AB068}"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621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4C100C-4240-4995-8AA9-482A1F5AB068}"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253134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C100C-4240-4995-8AA9-482A1F5AB068}"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111171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92176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t>‹#›</a:t>
            </a:fld>
            <a:endParaRPr lang="en-US"/>
          </a:p>
        </p:txBody>
      </p:sp>
    </p:spTree>
    <p:extLst>
      <p:ext uri="{BB962C8B-B14F-4D97-AF65-F5344CB8AC3E}">
        <p14:creationId xmlns:p14="http://schemas.microsoft.com/office/powerpoint/2010/main" val="396283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C100C-4240-4995-8AA9-482A1F5AB068}" type="datetimeFigureOut">
              <a:rPr lang="en-US" smtClean="0"/>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369B3-2240-4111-B34A-45DD18AA5DDC}" type="slidenum">
              <a:rPr lang="en-US" smtClean="0"/>
              <a:t>‹#›</a:t>
            </a:fld>
            <a:endParaRPr lang="en-US"/>
          </a:p>
        </p:txBody>
      </p:sp>
    </p:spTree>
    <p:extLst>
      <p:ext uri="{BB962C8B-B14F-4D97-AF65-F5344CB8AC3E}">
        <p14:creationId xmlns:p14="http://schemas.microsoft.com/office/powerpoint/2010/main" val="3829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05C61F-9005-4F14-AAC5-86C48AA5DAAE}"/>
              </a:ext>
            </a:extLst>
          </p:cNvPr>
          <p:cNvSpPr>
            <a:spLocks noGrp="1"/>
          </p:cNvSpPr>
          <p:nvPr>
            <p:ph type="ctrTitle"/>
          </p:nvPr>
        </p:nvSpPr>
        <p:spPr>
          <a:xfrm>
            <a:off x="933166" y="1094617"/>
            <a:ext cx="7277669" cy="1038983"/>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a:t>
            </a:r>
            <a:r>
              <a:rPr lang="en-US" sz="30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a:t>
            </a:r>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0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TRÁI ĐẤT VÀ BẦU TRỜI</a:t>
            </a:r>
            <a:endParaRPr lang="vi-VN" sz="3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6105C61F-9005-4F14-AAC5-86C48AA5DAAE}"/>
              </a:ext>
            </a:extLst>
          </p:cNvPr>
          <p:cNvSpPr txBox="1">
            <a:spLocks/>
          </p:cNvSpPr>
          <p:nvPr/>
        </p:nvSpPr>
        <p:spPr>
          <a:xfrm>
            <a:off x="933166" y="2286000"/>
            <a:ext cx="7525034" cy="1676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2700" b="1">
                <a:solidFill>
                  <a:srgbClr val="C00000"/>
                </a:solidFill>
                <a:latin typeface="Times New Roman" panose="02020603050405020304" pitchFamily="18" charset="0"/>
                <a:cs typeface="Times New Roman" panose="02020603050405020304" pitchFamily="18" charset="0"/>
              </a:rPr>
              <a:t>BÀI </a:t>
            </a:r>
            <a:r>
              <a:rPr lang="en-US" sz="2700" b="1" smtClean="0">
                <a:solidFill>
                  <a:srgbClr val="C00000"/>
                </a:solidFill>
                <a:latin typeface="Times New Roman" panose="02020603050405020304" pitchFamily="18" charset="0"/>
                <a:cs typeface="Times New Roman" panose="02020603050405020304" pitchFamily="18" charset="0"/>
              </a:rPr>
              <a:t>43: CHUYỂN ĐỘNG NHÌN THẤY </a:t>
            </a:r>
          </a:p>
          <a:p>
            <a:pPr>
              <a:lnSpc>
                <a:spcPct val="150000"/>
              </a:lnSpc>
            </a:pPr>
            <a:r>
              <a:rPr lang="en-US" sz="2700" b="1" smtClean="0">
                <a:solidFill>
                  <a:srgbClr val="C00000"/>
                </a:solidFill>
                <a:latin typeface="Times New Roman" panose="02020603050405020304" pitchFamily="18" charset="0"/>
                <a:cs typeface="Times New Roman" panose="02020603050405020304" pitchFamily="18" charset="0"/>
              </a:rPr>
              <a:t>CỦA MẶT TRỜI</a:t>
            </a:r>
          </a:p>
          <a:p>
            <a:pPr>
              <a:lnSpc>
                <a:spcPct val="150000"/>
              </a:lnSpc>
            </a:pPr>
            <a:r>
              <a:rPr lang="en-US" sz="2700" b="1" i="1" smtClean="0">
                <a:solidFill>
                  <a:srgbClr val="C00000"/>
                </a:solidFill>
                <a:latin typeface="Times New Roman" panose="02020603050405020304" pitchFamily="18" charset="0"/>
                <a:cs typeface="Times New Roman" panose="02020603050405020304" pitchFamily="18" charset="0"/>
              </a:rPr>
              <a:t>(Tiết 40 + 41)</a:t>
            </a:r>
            <a:endParaRPr lang="vi-VN" sz="27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4717" y="152400"/>
            <a:ext cx="8571536" cy="6096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i="1" smtClean="0">
                <a:solidFill>
                  <a:srgbClr val="0070C0"/>
                </a:solidFill>
                <a:latin typeface="Times New Roman" panose="02020603050405020304" pitchFamily="18" charset="0"/>
                <a:cs typeface="Times New Roman" panose="02020603050405020304" pitchFamily="18" charset="0"/>
              </a:rPr>
              <a:t>*Kết luận:</a:t>
            </a:r>
          </a:p>
          <a:p>
            <a:pPr algn="just"/>
            <a:r>
              <a:rPr lang="en-US" sz="3600">
                <a:solidFill>
                  <a:srgbClr val="0070C0"/>
                </a:solidFill>
                <a:latin typeface="Times New Roman" panose="02020603050405020304" pitchFamily="18" charset="0"/>
                <a:cs typeface="Times New Roman" panose="02020603050405020304" pitchFamily="18" charset="0"/>
              </a:rPr>
              <a:t>- Hằng ngày, chúng ta thấy Mặt Trời mọc ở hướng Đông và “chuyển động” trên bầu trời dần về hướng Tây rồi lặn.</a:t>
            </a:r>
          </a:p>
          <a:p>
            <a:pPr algn="just"/>
            <a:r>
              <a:rPr lang="en-US" sz="3600" smtClean="0">
                <a:solidFill>
                  <a:srgbClr val="0070C0"/>
                </a:solidFill>
                <a:latin typeface="Times New Roman" panose="02020603050405020304" pitchFamily="18" charset="0"/>
                <a:cs typeface="Times New Roman" panose="02020603050405020304" pitchFamily="18" charset="0"/>
              </a:rPr>
              <a:t>- Nguyên nhân của hiện tượng này là do Trái Đất chuyển động tự </a:t>
            </a:r>
            <a:r>
              <a:rPr lang="en-US" sz="3600">
                <a:solidFill>
                  <a:srgbClr val="0070C0"/>
                </a:solidFill>
                <a:latin typeface="Times New Roman" panose="02020603050405020304" pitchFamily="18" charset="0"/>
                <a:cs typeface="Times New Roman" panose="02020603050405020304" pitchFamily="18" charset="0"/>
              </a:rPr>
              <a:t>quay quanh trục của nó theo chiều từ Tây sang Đông</a:t>
            </a:r>
            <a:r>
              <a:rPr lang="en-US" sz="3600" smtClean="0">
                <a:solidFill>
                  <a:srgbClr val="0070C0"/>
                </a:solidFill>
                <a:latin typeface="Times New Roman" panose="02020603050405020304" pitchFamily="18" charset="0"/>
                <a:cs typeface="Times New Roman" panose="02020603050405020304" pitchFamily="18" charset="0"/>
              </a:rPr>
              <a:t>.</a:t>
            </a:r>
            <a:endParaRPr lang="en-US" sz="3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39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a:t>
            </a:r>
            <a:r>
              <a:rPr lang="en-US" sz="2100" b="1" smtClean="0">
                <a:latin typeface="Times New Roman" panose="02020603050405020304" pitchFamily="18" charset="0"/>
                <a:cs typeface="Times New Roman" panose="02020603050405020304" pitchFamily="18" charset="0"/>
              </a:rPr>
              <a:t>.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smtClean="0">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pic>
        <p:nvPicPr>
          <p:cNvPr id="7" name="Picture 6" descr="https://cdn.vungoi.vn/vungoi/2021/0827/1630048107082_mceclip0.png"/>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3670"/>
            <a:ext cx="8534400" cy="5318129"/>
          </a:xfrm>
          <a:prstGeom prst="rect">
            <a:avLst/>
          </a:prstGeom>
          <a:noFill/>
          <a:ln>
            <a:noFill/>
          </a:ln>
        </p:spPr>
      </p:pic>
    </p:spTree>
    <p:extLst>
      <p:ext uri="{BB962C8B-B14F-4D97-AF65-F5344CB8AC3E}">
        <p14:creationId xmlns:p14="http://schemas.microsoft.com/office/powerpoint/2010/main" val="24293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a:t>
            </a:r>
            <a:r>
              <a:rPr lang="en-US" sz="2100" b="1" smtClean="0">
                <a:latin typeface="Times New Roman" panose="02020603050405020304" pitchFamily="18" charset="0"/>
                <a:cs typeface="Times New Roman" panose="02020603050405020304" pitchFamily="18" charset="0"/>
              </a:rPr>
              <a:t>.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smtClean="0">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101299"/>
            <a:ext cx="8660990" cy="2403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4: Các vị trí trên quả địa cầu mà ánh sáng sẽ chiếu tới là những vị trí ánh sáng vừa mới chiếu tới ngay khi ta quay tiếp quả địa cầu.</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4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a:t>
            </a:r>
            <a:r>
              <a:rPr lang="en-US" sz="2100" b="1" smtClean="0">
                <a:latin typeface="Times New Roman" panose="02020603050405020304" pitchFamily="18" charset="0"/>
                <a:cs typeface="Times New Roman" panose="02020603050405020304" pitchFamily="18" charset="0"/>
              </a:rPr>
              <a:t>.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smtClean="0">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406098"/>
            <a:ext cx="8660990" cy="15657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5: </a:t>
            </a:r>
            <a:r>
              <a:rPr lang="en-US" sz="3600">
                <a:latin typeface="Times New Roman" panose="02020603050405020304" pitchFamily="18" charset="0"/>
                <a:cs typeface="Times New Roman" panose="02020603050405020304" pitchFamily="18" charset="0"/>
              </a:rPr>
              <a:t>Em hãy quay quả địa cầu để tại Việt Nam sẽ quan sát thấy Mặt Trời mọc, Mặt Trời lặn</a:t>
            </a:r>
            <a:r>
              <a:rPr lang="en-US" sz="3600" smtClean="0">
                <a:latin typeface="Times New Roman" panose="02020603050405020304" pitchFamily="18" charset="0"/>
                <a:cs typeface="Times New Roman" panose="02020603050405020304" pitchFamily="18" charset="0"/>
              </a:rPr>
              <a:t>.</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73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4410" y="152400"/>
            <a:ext cx="8660990" cy="2022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6</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Từ nội dung thảo luận 4 và 5, em có liên hệ gì tới hiện tượng ngày và đêm trên Trái Đất, Mặt Trời mọc và Mặt Trời lặn khi quan sát từ Trái Đất</a:t>
            </a:r>
            <a:r>
              <a:rPr lang="en-US" sz="3600" smtClean="0">
                <a:latin typeface="Times New Roman" panose="02020603050405020304" pitchFamily="18" charset="0"/>
                <a:cs typeface="Times New Roman" panose="02020603050405020304" pitchFamily="18" charset="0"/>
              </a:rPr>
              <a:t>.</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7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410" y="228600"/>
            <a:ext cx="8521843" cy="6477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Liên hệ hiện tượng ngày và đêm trên Trái Đất, Mặt Trời mọc và lặn khi quan sát từ Trái Đất:</a:t>
            </a:r>
          </a:p>
          <a:p>
            <a:pPr algn="just"/>
            <a:r>
              <a:rPr lang="en-US" sz="3600">
                <a:solidFill>
                  <a:srgbClr val="FF0000"/>
                </a:solidFill>
                <a:latin typeface="Times New Roman" panose="02020603050405020304" pitchFamily="18" charset="0"/>
                <a:cs typeface="Times New Roman" panose="02020603050405020304" pitchFamily="18" charset="0"/>
              </a:rPr>
              <a:t>- Hiện tượng ngày và đêm: Hình khối cầu của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luôn được chiếu sáng một nửa, vì thế đã sinh ra ngày và đêm.</a:t>
            </a:r>
          </a:p>
          <a:p>
            <a:pPr algn="just"/>
            <a:r>
              <a:rPr lang="en-US" sz="3600">
                <a:solidFill>
                  <a:srgbClr val="FF0000"/>
                </a:solidFill>
                <a:latin typeface="Times New Roman" panose="02020603050405020304" pitchFamily="18" charset="0"/>
                <a:cs typeface="Times New Roman" panose="02020603050405020304" pitchFamily="18" charset="0"/>
              </a:rPr>
              <a:t>- Hiện tượng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mọc và lặn: Khi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quay, góc nghiêng giữa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và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cũng dần lớn lên. Đồng thời, nó tự quay quanh trục theo hướng từ Tây sang Đông, vì vậy ta có cảm giác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mọc từ thấp lên cao, mọc ở đằng đông, lặn ở đằng tây.</a:t>
            </a:r>
          </a:p>
        </p:txBody>
      </p:sp>
    </p:spTree>
    <p:extLst>
      <p:ext uri="{BB962C8B-B14F-4D97-AF65-F5344CB8AC3E}">
        <p14:creationId xmlns:p14="http://schemas.microsoft.com/office/powerpoint/2010/main" val="3657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18287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Times New Roman" panose="02020603050405020304" pitchFamily="18" charset="0"/>
                <a:cs typeface="Times New Roman" panose="02020603050405020304" pitchFamily="18" charset="0"/>
              </a:rPr>
              <a:t> Giải </a:t>
            </a:r>
            <a:r>
              <a:rPr lang="en-US" sz="3600">
                <a:latin typeface="Times New Roman" panose="02020603050405020304" pitchFamily="18" charset="0"/>
                <a:cs typeface="Times New Roman" panose="02020603050405020304" pitchFamily="18" charset="0"/>
              </a:rPr>
              <a:t>thích hiện tượng ngày, đêm trên Trái Đất và nguyên nhân dẫn đến sự luân phiên ngày và đêm</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04800" y="2209800"/>
            <a:ext cx="8471453" cy="3886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Hiện tượng ngày và đêm sinh ra do Trái Đ</a:t>
            </a:r>
            <a:r>
              <a:rPr lang="en-US" sz="3600" smtClean="0">
                <a:solidFill>
                  <a:srgbClr val="FF0000"/>
                </a:solidFill>
                <a:latin typeface="Times New Roman" panose="02020603050405020304" pitchFamily="18" charset="0"/>
                <a:cs typeface="Times New Roman" panose="02020603050405020304" pitchFamily="18" charset="0"/>
              </a:rPr>
              <a:t>ất </a:t>
            </a:r>
            <a:r>
              <a:rPr lang="en-US" sz="3600">
                <a:solidFill>
                  <a:srgbClr val="FF0000"/>
                </a:solidFill>
                <a:latin typeface="Times New Roman" panose="02020603050405020304" pitchFamily="18" charset="0"/>
                <a:cs typeface="Times New Roman" panose="02020603050405020304" pitchFamily="18" charset="0"/>
              </a:rPr>
              <a:t>tự quay quanh trục: Hình khối cầu của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luôn được chiếu sáng một nửa, vì thế đã sinh ra ngày và đêm. Do Trái Đ</a:t>
            </a:r>
            <a:r>
              <a:rPr lang="en-US" sz="3600" smtClean="0">
                <a:solidFill>
                  <a:srgbClr val="FF0000"/>
                </a:solidFill>
                <a:latin typeface="Times New Roman" panose="02020603050405020304" pitchFamily="18" charset="0"/>
                <a:cs typeface="Times New Roman" panose="02020603050405020304" pitchFamily="18" charset="0"/>
              </a:rPr>
              <a:t>ất </a:t>
            </a:r>
            <a:r>
              <a:rPr lang="en-US" sz="3600">
                <a:solidFill>
                  <a:srgbClr val="FF0000"/>
                </a:solidFill>
                <a:latin typeface="Times New Roman" panose="02020603050405020304" pitchFamily="18" charset="0"/>
                <a:cs typeface="Times New Roman" panose="02020603050405020304" pitchFamily="18" charset="0"/>
              </a:rPr>
              <a:t>tự quay quanh trục nên mọi nơi trên bề mặt của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đều lần lượt được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chiếu sáng</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3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Bài 1 (Tr190):</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Khi Mặt Trời lặn nghĩa là ở bất kì đâu trên Trái Đất đều không thể nhìn thấy Mặt Trời. Kết luận này đúng hay sai? Tại sao? </a:t>
            </a:r>
          </a:p>
        </p:txBody>
      </p:sp>
      <p:sp>
        <p:nvSpPr>
          <p:cNvPr id="4" name="Title 1"/>
          <p:cNvSpPr txBox="1">
            <a:spLocks/>
          </p:cNvSpPr>
          <p:nvPr/>
        </p:nvSpPr>
        <p:spPr>
          <a:xfrm>
            <a:off x="304800" y="1752600"/>
            <a:ext cx="8471453" cy="48006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Times New Roman" panose="02020603050405020304" pitchFamily="18" charset="0"/>
                <a:cs typeface="Times New Roman" panose="02020603050405020304" pitchFamily="18" charset="0"/>
              </a:rPr>
              <a:t>TL</a:t>
            </a:r>
            <a:r>
              <a:rPr lang="en-US" sz="3200" smtClean="0">
                <a:solidFill>
                  <a:srgbClr val="FF0000"/>
                </a:solidFill>
                <a:latin typeface="Times New Roman" panose="02020603050405020304" pitchFamily="18" charset="0"/>
                <a:cs typeface="Times New Roman" panose="02020603050405020304" pitchFamily="18" charset="0"/>
              </a:rPr>
              <a:t>: Kết luận đó sai </a:t>
            </a:r>
            <a:r>
              <a:rPr lang="en-US" sz="3200" smtClean="0">
                <a:solidFill>
                  <a:srgbClr val="00B0F0"/>
                </a:solidFill>
                <a:latin typeface="Times New Roman" panose="02020603050405020304" pitchFamily="18" charset="0"/>
                <a:cs typeface="Times New Roman" panose="02020603050405020304" pitchFamily="18" charset="0"/>
              </a:rPr>
              <a:t>bởi vì hình khối cầu của Trái Đất luôn được chiếu sang 1 nửa. Khi Trái Đất quay, góc nghiêng giữa Mặt Trời và Trái Đất cũng lớn dần lên, đồng thời nó tự quay quanh trục theo hướng từ tây sang đông. Vì vậy Mặt Trời lặn ở phía tây bầu trời tức là ra khỏi vùng sang phía đông, Trong khi đó 1 nửa Trái Đất còn lại sẽ xảy ra hiện tượng Mặt Trời mọc ở phía đông.</a:t>
            </a:r>
          </a:p>
          <a:p>
            <a:pPr algn="just"/>
            <a:r>
              <a:rPr lang="en-US" sz="3200" smtClean="0">
                <a:solidFill>
                  <a:srgbClr val="FF0000"/>
                </a:solidFill>
                <a:latin typeface="Times New Roman" panose="02020603050405020304" pitchFamily="18" charset="0"/>
                <a:cs typeface="Times New Roman" panose="02020603050405020304" pitchFamily="18" charset="0"/>
              </a:rPr>
              <a:t>       Khi Mặt Trời lặn thì ở nửa kia còn lại của Trái Đất sẽ nhìn thấy Mặt Trời mọc</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533400" y="5562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56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Bài 2 (Tr190):</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Theo em, hằng ngày người sinh sống ở Hà Nội hay ở Điện Biên sẽ quan sát thấy Mặt Trời mọc trước? Tại sao? </a:t>
            </a:r>
            <a:r>
              <a:rPr lang="en-US" sz="3600" smtClean="0">
                <a:latin typeface="Times New Roman" panose="02020603050405020304" pitchFamily="18" charset="0"/>
                <a:cs typeface="Times New Roman" panose="02020603050405020304" pitchFamily="18" charset="0"/>
              </a:rPr>
              <a:t> </a:t>
            </a:r>
            <a:endParaRPr lang="en-US" sz="36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a:t>
            </a:r>
            <a:r>
              <a:rPr lang="en-US" sz="3600" smtClean="0">
                <a:solidFill>
                  <a:srgbClr val="FF0000"/>
                </a:solidFill>
                <a:latin typeface="Times New Roman" panose="02020603050405020304" pitchFamily="18" charset="0"/>
                <a:cs typeface="Times New Roman" panose="02020603050405020304" pitchFamily="18" charset="0"/>
              </a:rPr>
              <a:t>: Người sinh sống ở Hà Nội sẽ quan sát thấy Mặt Trời mọc sớm hơn ở Điện Biên vì Điện Biên nằm cách thủ đô Hà Nội 504km về phía tây</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48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smtClean="0">
                <a:solidFill>
                  <a:srgbClr val="FF0000"/>
                </a:solidFill>
                <a:latin typeface="Times New Roman" panose="02020603050405020304" pitchFamily="18" charset="0"/>
                <a:cs typeface="Times New Roman" panose="02020603050405020304" pitchFamily="18" charset="0"/>
              </a:rPr>
              <a:t>Bài 3 (Tr190):</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Khoảng thời gian mỗi ngày đêm trên Trái Đất là bao lâu? Em hãy cho biết khoảng thời gian đó thể hiện điều gì?</a:t>
            </a:r>
            <a:endParaRPr lang="en-US" sz="36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a:t>
            </a:r>
            <a:r>
              <a:rPr lang="en-US" sz="3600" smtClean="0">
                <a:solidFill>
                  <a:srgbClr val="FF0000"/>
                </a:solidFill>
                <a:latin typeface="Times New Roman" panose="02020603050405020304" pitchFamily="18" charset="0"/>
                <a:cs typeface="Times New Roman" panose="02020603050405020304" pitchFamily="18" charset="0"/>
              </a:rPr>
              <a:t>: Khoảng thời gian mỗi ngày đêm trên Trái Đất là 24 giờ. Khoảng thời gian đó thể hiện Trái Đất quay 1 vòng mất khoảng 24 giờ.</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6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ệ mặt trời là gì có bao nhiêu hành tinh - Quan sát hệ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29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Bài</a:t>
            </a:r>
            <a:r>
              <a:rPr lang="en-US" dirty="0" smtClean="0"/>
              <a:t> </a:t>
            </a:r>
            <a:r>
              <a:rPr lang="en-US" dirty="0" err="1" smtClean="0"/>
              <a:t>tập</a:t>
            </a:r>
            <a:r>
              <a:rPr lang="en-US" dirty="0" smtClean="0"/>
              <a:t> </a:t>
            </a:r>
            <a:r>
              <a:rPr lang="en-US" dirty="0" err="1" smtClean="0"/>
              <a:t>dự</a:t>
            </a:r>
            <a:r>
              <a:rPr lang="en-US" dirty="0" smtClean="0"/>
              <a:t> </a:t>
            </a:r>
            <a:r>
              <a:rPr lang="en-US" dirty="0" err="1" smtClean="0"/>
              <a:t>án</a:t>
            </a:r>
            <a:r>
              <a:rPr lang="en-US" dirty="0" smtClean="0"/>
              <a:t> </a:t>
            </a:r>
            <a:r>
              <a:rPr lang="en-US" dirty="0" err="1" smtClean="0"/>
              <a:t>chế</a:t>
            </a:r>
            <a:r>
              <a:rPr lang="en-US" dirty="0" smtClean="0"/>
              <a:t> </a:t>
            </a:r>
            <a:r>
              <a:rPr lang="en-US" dirty="0" err="1" smtClean="0"/>
              <a:t>tạo</a:t>
            </a:r>
            <a:r>
              <a:rPr lang="en-US" dirty="0" smtClean="0"/>
              <a:t> </a:t>
            </a:r>
            <a:r>
              <a:rPr lang="en-US" dirty="0" err="1" smtClean="0"/>
              <a:t>đồng</a:t>
            </a:r>
            <a:r>
              <a:rPr lang="en-US" dirty="0" smtClean="0"/>
              <a:t> </a:t>
            </a:r>
            <a:r>
              <a:rPr lang="en-US" dirty="0" err="1" smtClean="0"/>
              <a:t>hồ</a:t>
            </a:r>
            <a:r>
              <a:rPr lang="en-US" dirty="0" smtClean="0"/>
              <a:t> </a:t>
            </a:r>
            <a:r>
              <a:rPr lang="en-US" dirty="0" err="1" smtClean="0"/>
              <a:t>mặt</a:t>
            </a:r>
            <a:r>
              <a:rPr lang="en-US" dirty="0" smtClean="0"/>
              <a:t> </a:t>
            </a:r>
            <a:r>
              <a:rPr lang="en-US" dirty="0" err="1" smtClean="0"/>
              <a:t>trời</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75" t="34167" r="19063" b="25834"/>
          <a:stretch/>
        </p:blipFill>
        <p:spPr bwMode="auto">
          <a:xfrm>
            <a:off x="27039" y="1828800"/>
            <a:ext cx="477012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Đồng hồ ra đời khi nào? Lịch sử hình thành và phát triển của đồng hồ -  Thegioididon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781" y="1739473"/>
            <a:ext cx="4503761" cy="298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37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descr="Dark horizontal"/>
          <p:cNvSpPr>
            <a:spLocks noChangeArrowheads="1"/>
          </p:cNvSpPr>
          <p:nvPr/>
        </p:nvSpPr>
        <p:spPr bwMode="auto">
          <a:xfrm>
            <a:off x="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3" name="Rectangle 3" descr="Dark vertical"/>
          <p:cNvSpPr>
            <a:spLocks noChangeArrowheads="1"/>
          </p:cNvSpPr>
          <p:nvPr/>
        </p:nvSpPr>
        <p:spPr bwMode="auto">
          <a:xfrm>
            <a:off x="0" y="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4" name="Rectangle 4" descr="Dark vertical"/>
          <p:cNvSpPr>
            <a:spLocks noChangeArrowheads="1"/>
          </p:cNvSpPr>
          <p:nvPr/>
        </p:nvSpPr>
        <p:spPr bwMode="auto">
          <a:xfrm>
            <a:off x="0" y="670560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5" name="Rectangle 5" descr="Dark horizontal"/>
          <p:cNvSpPr>
            <a:spLocks noChangeArrowheads="1"/>
          </p:cNvSpPr>
          <p:nvPr/>
        </p:nvSpPr>
        <p:spPr bwMode="auto">
          <a:xfrm>
            <a:off x="899160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6" name="Rectangle 6"/>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sp>
        <p:nvSpPr>
          <p:cNvPr id="128007" name="Rectangle 7"/>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pic>
        <p:nvPicPr>
          <p:cNvPr id="128008" name="Picture 8" descr="Ag0005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28009" name="Picture 9" descr="Ag0005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629400"/>
            <a:ext cx="9144000" cy="76200"/>
          </a:xfrm>
          <a:prstGeom prst="rect">
            <a:avLst/>
          </a:prstGeom>
          <a:noFill/>
          <a:extLst>
            <a:ext uri="{909E8E84-426E-40DD-AFC4-6F175D3DCCD1}">
              <a14:hiddenFill xmlns:a14="http://schemas.microsoft.com/office/drawing/2010/main">
                <a:solidFill>
                  <a:srgbClr val="FFFFFF"/>
                </a:solidFill>
              </a14:hiddenFill>
            </a:ext>
          </a:extLst>
        </p:spPr>
      </p:pic>
      <p:sp>
        <p:nvSpPr>
          <p:cNvPr id="128010" name="WordArt 10"/>
          <p:cNvSpPr>
            <a:spLocks noChangeArrowheads="1" noChangeShapeType="1" noTextEdit="1"/>
          </p:cNvSpPr>
          <p:nvPr/>
        </p:nvSpPr>
        <p:spPr bwMode="auto">
          <a:xfrm>
            <a:off x="228600" y="304800"/>
            <a:ext cx="5105400" cy="533400"/>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rPr>
              <a:t>HƯỚNG DẪN VỀ NHÀ :</a:t>
            </a:r>
            <a:endParaRPr lang="en-US"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endParaRPr>
          </a:p>
        </p:txBody>
      </p:sp>
      <p:pic>
        <p:nvPicPr>
          <p:cNvPr id="128011" name="Picture 11" descr="j01953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28600"/>
            <a:ext cx="281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12" name="Text Box 12"/>
          <p:cNvSpPr txBox="1">
            <a:spLocks noChangeArrowheads="1"/>
          </p:cNvSpPr>
          <p:nvPr/>
        </p:nvSpPr>
        <p:spPr bwMode="auto">
          <a:xfrm>
            <a:off x="373626" y="1981200"/>
            <a:ext cx="8610600" cy="1200329"/>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pitchFamily="34" charset="0"/>
                <a:cs typeface="Arial" pitchFamily="34" charset="0"/>
              </a:rPr>
              <a:t>1) </a:t>
            </a:r>
            <a:r>
              <a:rPr lang="vi-VN" sz="3600" dirty="0" smtClean="0">
                <a:solidFill>
                  <a:srgbClr val="FF0000"/>
                </a:solidFill>
                <a:latin typeface="Arial" pitchFamily="34" charset="0"/>
                <a:cs typeface="Arial" pitchFamily="34" charset="0"/>
              </a:rPr>
              <a:t>Bài tập dự án:</a:t>
            </a:r>
            <a:r>
              <a:rPr lang="vi-VN" sz="3600" dirty="0" smtClean="0">
                <a:latin typeface="Arial" pitchFamily="34" charset="0"/>
                <a:cs typeface="Arial" pitchFamily="34" charset="0"/>
              </a:rPr>
              <a:t> chế t</a:t>
            </a:r>
            <a:r>
              <a:rPr lang="en-US" sz="3600" dirty="0" err="1" smtClean="0">
                <a:latin typeface="Arial" pitchFamily="34" charset="0"/>
                <a:cs typeface="Arial" pitchFamily="34" charset="0"/>
              </a:rPr>
              <a:t>ạo</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đồng</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hồ</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mặt</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trời</a:t>
            </a:r>
            <a:r>
              <a:rPr lang="en-US" sz="3600" smtClean="0">
                <a:latin typeface="Arial" pitchFamily="34" charset="0"/>
                <a:cs typeface="Arial" pitchFamily="34" charset="0"/>
              </a:rPr>
              <a:t>. </a:t>
            </a:r>
            <a:endParaRPr lang="en-US" sz="3600" dirty="0">
              <a:latin typeface="Arial" pitchFamily="34" charset="0"/>
              <a:cs typeface="Arial" pitchFamily="34" charset="0"/>
            </a:endParaRPr>
          </a:p>
        </p:txBody>
      </p:sp>
      <p:sp>
        <p:nvSpPr>
          <p:cNvPr id="128013" name="Text Box 13"/>
          <p:cNvSpPr txBox="1">
            <a:spLocks noChangeArrowheads="1"/>
          </p:cNvSpPr>
          <p:nvPr/>
        </p:nvSpPr>
        <p:spPr bwMode="auto">
          <a:xfrm>
            <a:off x="304800" y="3465139"/>
            <a:ext cx="8839200" cy="1831271"/>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charset="0"/>
              </a:rPr>
              <a:t>2) </a:t>
            </a:r>
            <a:r>
              <a:rPr lang="en-US" sz="3600" dirty="0" err="1">
                <a:solidFill>
                  <a:srgbClr val="FF0000"/>
                </a:solidFill>
                <a:latin typeface="Arial" charset="0"/>
              </a:rPr>
              <a:t>Chuẩn</a:t>
            </a:r>
            <a:r>
              <a:rPr lang="en-US" sz="3600" dirty="0">
                <a:solidFill>
                  <a:srgbClr val="FF0000"/>
                </a:solidFill>
                <a:latin typeface="Arial" charset="0"/>
              </a:rPr>
              <a:t> </a:t>
            </a:r>
            <a:r>
              <a:rPr lang="en-US" sz="3600" dirty="0" err="1">
                <a:solidFill>
                  <a:srgbClr val="FF0000"/>
                </a:solidFill>
                <a:latin typeface="Arial" charset="0"/>
              </a:rPr>
              <a:t>bị</a:t>
            </a:r>
            <a:r>
              <a:rPr lang="en-US" sz="3600" dirty="0">
                <a:solidFill>
                  <a:srgbClr val="FF0000"/>
                </a:solidFill>
                <a:latin typeface="Arial" charset="0"/>
              </a:rPr>
              <a:t> </a:t>
            </a:r>
            <a:r>
              <a:rPr lang="en-US" sz="3600" dirty="0" err="1">
                <a:solidFill>
                  <a:srgbClr val="FF0000"/>
                </a:solidFill>
                <a:latin typeface="Arial" charset="0"/>
              </a:rPr>
              <a:t>bài</a:t>
            </a:r>
            <a:r>
              <a:rPr lang="en-US" sz="3600" dirty="0">
                <a:solidFill>
                  <a:srgbClr val="FF0000"/>
                </a:solidFill>
                <a:latin typeface="Arial" charset="0"/>
              </a:rPr>
              <a:t> </a:t>
            </a:r>
            <a:r>
              <a:rPr lang="en-US" sz="3600" dirty="0" err="1">
                <a:solidFill>
                  <a:srgbClr val="FF0000"/>
                </a:solidFill>
                <a:latin typeface="Arial" charset="0"/>
              </a:rPr>
              <a:t>mới</a:t>
            </a:r>
            <a:r>
              <a:rPr lang="en-US" sz="3600" dirty="0">
                <a:solidFill>
                  <a:srgbClr val="FF0000"/>
                </a:solidFill>
                <a:latin typeface="Arial" charset="0"/>
              </a:rPr>
              <a:t> :</a:t>
            </a:r>
          </a:p>
          <a:p>
            <a:pPr>
              <a:spcBef>
                <a:spcPts val="600"/>
              </a:spcBef>
            </a:pPr>
            <a:r>
              <a:rPr lang="en-US" sz="3600" dirty="0">
                <a:latin typeface="Arial" charset="0"/>
              </a:rPr>
              <a:t> - </a:t>
            </a:r>
            <a:r>
              <a:rPr lang="en-US" sz="3600" dirty="0" err="1">
                <a:latin typeface="Arial" charset="0"/>
              </a:rPr>
              <a:t>Tìm</a:t>
            </a:r>
            <a:r>
              <a:rPr lang="en-US" sz="3600" dirty="0">
                <a:latin typeface="Arial" charset="0"/>
              </a:rPr>
              <a:t> </a:t>
            </a:r>
            <a:r>
              <a:rPr lang="en-US" sz="3600" dirty="0" err="1">
                <a:latin typeface="Arial" charset="0"/>
              </a:rPr>
              <a:t>hiểu</a:t>
            </a:r>
            <a:r>
              <a:rPr lang="en-US" sz="3600" dirty="0">
                <a:latin typeface="Arial" charset="0"/>
              </a:rPr>
              <a:t> </a:t>
            </a:r>
            <a:r>
              <a:rPr lang="en-US" sz="3600" dirty="0" err="1">
                <a:latin typeface="Arial" charset="0"/>
              </a:rPr>
              <a:t>về</a:t>
            </a:r>
            <a:r>
              <a:rPr lang="en-US" sz="3600" dirty="0">
                <a:latin typeface="Arial" charset="0"/>
              </a:rPr>
              <a:t>  </a:t>
            </a:r>
            <a:r>
              <a:rPr lang="vi-VN" sz="3600" dirty="0" smtClean="0">
                <a:latin typeface="Arial" charset="0"/>
              </a:rPr>
              <a:t>chuyển động nhìn thấy của Mặt Trăng.</a:t>
            </a:r>
            <a:endParaRPr lang="en-US" sz="3600" dirty="0">
              <a:latin typeface="Arial" charset="0"/>
            </a:endParaRPr>
          </a:p>
        </p:txBody>
      </p:sp>
    </p:spTree>
    <p:extLst>
      <p:ext uri="{BB962C8B-B14F-4D97-AF65-F5344CB8AC3E}">
        <p14:creationId xmlns:p14="http://schemas.microsoft.com/office/powerpoint/2010/main" val="353867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8012"/>
                                        </p:tgtEl>
                                        <p:attrNameLst>
                                          <p:attrName>style.visibility</p:attrName>
                                        </p:attrNameLst>
                                      </p:cBhvr>
                                      <p:to>
                                        <p:strVal val="visible"/>
                                      </p:to>
                                    </p:set>
                                    <p:anim calcmode="discrete" valueType="clr">
                                      <p:cBhvr override="childStyle">
                                        <p:cTn id="7" dur="80"/>
                                        <p:tgtEl>
                                          <p:spTgt spid="1280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12"/>
                                        </p:tgtEl>
                                        <p:attrNameLst>
                                          <p:attrName>fillcolor</p:attrName>
                                        </p:attrNameLst>
                                      </p:cBhvr>
                                      <p:tavLst>
                                        <p:tav tm="0">
                                          <p:val>
                                            <p:clrVal>
                                              <a:schemeClr val="accent2"/>
                                            </p:clrVal>
                                          </p:val>
                                        </p:tav>
                                        <p:tav tm="50000">
                                          <p:val>
                                            <p:clrVal>
                                              <a:schemeClr val="hlink"/>
                                            </p:clrVal>
                                          </p:val>
                                        </p:tav>
                                      </p:tavLst>
                                    </p:anim>
                                    <p:set>
                                      <p:cBhvr>
                                        <p:cTn id="9" dur="80"/>
                                        <p:tgtEl>
                                          <p:spTgt spid="1280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8013"/>
                                        </p:tgtEl>
                                        <p:attrNameLst>
                                          <p:attrName>style.visibility</p:attrName>
                                        </p:attrNameLst>
                                      </p:cBhvr>
                                      <p:to>
                                        <p:strVal val="visible"/>
                                      </p:to>
                                    </p:set>
                                    <p:anim calcmode="discrete" valueType="clr">
                                      <p:cBhvr override="childStyle">
                                        <p:cTn id="14" dur="80"/>
                                        <p:tgtEl>
                                          <p:spTgt spid="1280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8013"/>
                                        </p:tgtEl>
                                        <p:attrNameLst>
                                          <p:attrName>fillcolor</p:attrName>
                                        </p:attrNameLst>
                                      </p:cBhvr>
                                      <p:tavLst>
                                        <p:tav tm="0">
                                          <p:val>
                                            <p:clrVal>
                                              <a:schemeClr val="accent2"/>
                                            </p:clrVal>
                                          </p:val>
                                        </p:tav>
                                        <p:tav tm="50000">
                                          <p:val>
                                            <p:clrVal>
                                              <a:schemeClr val="hlink"/>
                                            </p:clrVal>
                                          </p:val>
                                        </p:tav>
                                      </p:tavLst>
                                    </p:anim>
                                    <p:set>
                                      <p:cBhvr>
                                        <p:cTn id="16" dur="80"/>
                                        <p:tgtEl>
                                          <p:spTgt spid="1280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2" grpId="0"/>
      <p:bldP spid="1280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70" y="1133617"/>
            <a:ext cx="8358401" cy="2896738"/>
          </a:xfrm>
        </p:spPr>
        <p:txBody>
          <a:bodyPr>
            <a:noAutofit/>
          </a:bodyPr>
          <a:lstStyle/>
          <a:p>
            <a:pPr algn="just"/>
            <a:r>
              <a:rPr lang="en-US" sz="3000">
                <a:latin typeface="Times New Roman" panose="02020603050405020304" pitchFamily="18" charset="0"/>
                <a:cs typeface="Times New Roman" panose="02020603050405020304" pitchFamily="18" charset="0"/>
              </a:rPr>
              <a:t>	Hằng </a:t>
            </a:r>
            <a:r>
              <a:rPr lang="en-US" sz="3000" smtClean="0">
                <a:latin typeface="Times New Roman" panose="02020603050405020304" pitchFamily="18" charset="0"/>
                <a:cs typeface="Times New Roman" panose="02020603050405020304" pitchFamily="18" charset="0"/>
              </a:rPr>
              <a:t>ngày chúng ta nhìn thấy Mặt Trời chuyển động trên bầu trời. Có người nói rằng, đó là do Trái Đất đứng yên còn Mặt Trời chuyển động quanh Trái Đất. Em nghĩ gì về điều này?</a:t>
            </a:r>
            <a:endParaRPr lang="en-US" sz="300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34169" y="4281132"/>
            <a:ext cx="7886700" cy="10082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000">
                <a:solidFill>
                  <a:srgbClr val="FF0000"/>
                </a:solidFill>
                <a:latin typeface="Times New Roman" panose="02020603050405020304" pitchFamily="18" charset="0"/>
                <a:cs typeface="Times New Roman" panose="02020603050405020304" pitchFamily="18" charset="0"/>
              </a:rPr>
              <a:t>	</a:t>
            </a:r>
            <a:r>
              <a:rPr lang="en-US" sz="3000" smtClean="0">
                <a:solidFill>
                  <a:srgbClr val="FF0000"/>
                </a:solidFill>
                <a:latin typeface="Times New Roman" panose="02020603050405020304" pitchFamily="18" charset="0"/>
                <a:cs typeface="Times New Roman" panose="02020603050405020304" pitchFamily="18" charset="0"/>
              </a:rPr>
              <a:t>TL:</a:t>
            </a:r>
            <a:endParaRPr lang="en-US" sz="3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68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1. </a:t>
            </a:r>
            <a:r>
              <a:rPr lang="en-US" sz="2100" b="1" smtClean="0">
                <a:latin typeface="Times New Roman" panose="02020603050405020304" pitchFamily="18" charset="0"/>
                <a:cs typeface="Times New Roman" panose="02020603050405020304" pitchFamily="18" charset="0"/>
              </a:rPr>
              <a:t>CHUYỂN ĐỘNG NHÌN THẤY CỦA MẶT TRỜI.</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smtClean="0">
                <a:latin typeface="Times New Roman" panose="02020603050405020304" pitchFamily="18" charset="0"/>
                <a:cs typeface="Times New Roman" panose="02020603050405020304" pitchFamily="18" charset="0"/>
              </a:rPr>
              <a:t>* </a:t>
            </a:r>
            <a:r>
              <a:rPr lang="en-US" sz="2100" b="1">
                <a:latin typeface="Times New Roman" panose="02020603050405020304" pitchFamily="18" charset="0"/>
                <a:cs typeface="Times New Roman" panose="02020603050405020304" pitchFamily="18" charset="0"/>
              </a:rPr>
              <a:t>Tìm hiểu </a:t>
            </a:r>
            <a:r>
              <a:rPr lang="en-US" sz="2100" b="1" smtClean="0">
                <a:latin typeface="Times New Roman" panose="02020603050405020304" pitchFamily="18" charset="0"/>
                <a:cs typeface="Times New Roman" panose="02020603050405020304" pitchFamily="18" charset="0"/>
              </a:rPr>
              <a:t>chuyển động nhìn thấy của Mặt Trời.</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219200"/>
            <a:ext cx="8660990" cy="13408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Times New Roman" panose="02020603050405020304" pitchFamily="18" charset="0"/>
                <a:cs typeface="Times New Roman" panose="02020603050405020304" pitchFamily="18" charset="0"/>
              </a:rPr>
              <a:t>?1. </a:t>
            </a:r>
            <a:r>
              <a:rPr lang="en-US" sz="3600">
                <a:latin typeface="Times New Roman" panose="02020603050405020304" pitchFamily="18" charset="0"/>
                <a:cs typeface="Times New Roman" panose="02020603050405020304" pitchFamily="18" charset="0"/>
              </a:rPr>
              <a:t>Em hãy mô tả sự chuyển động của Mặt Trời hằng ngày trên bầu </a:t>
            </a:r>
            <a:r>
              <a:rPr lang="en-US" sz="3600" smtClean="0">
                <a:latin typeface="Times New Roman" panose="02020603050405020304" pitchFamily="18" charset="0"/>
                <a:cs typeface="Times New Roman" panose="02020603050405020304" pitchFamily="18" charset="0"/>
              </a:rPr>
              <a:t>trời.</a:t>
            </a:r>
            <a:endParaRPr lang="en-US" sz="3600">
              <a:solidFill>
                <a:srgbClr val="002060"/>
              </a:solidFill>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a:off x="5562600" y="2514600"/>
            <a:ext cx="3008938" cy="37645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a:solidFill>
                  <a:srgbClr val="FF0000"/>
                </a:solidFill>
                <a:latin typeface="Times New Roman" panose="02020603050405020304" pitchFamily="18" charset="0"/>
                <a:cs typeface="Times New Roman" panose="02020603050405020304" pitchFamily="18" charset="0"/>
              </a:rPr>
              <a:t>TL: Sự chuyển động của Mặt Trời hằng ngày trên bầu trời là: Mặt trời mọc ở đằng Đông và lặn ở đằng Tây</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pic>
        <p:nvPicPr>
          <p:cNvPr id="7" name="Picture 6" descr="https://cdn.vungoi.vn/vungoi/2021/0827/1630047939628_mceclip0.png"/>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4837738" cy="4191000"/>
          </a:xfrm>
          <a:prstGeom prst="rect">
            <a:avLst/>
          </a:prstGeom>
          <a:noFill/>
          <a:ln>
            <a:noFill/>
          </a:ln>
        </p:spPr>
      </p:pic>
    </p:spTree>
    <p:extLst>
      <p:ext uri="{BB962C8B-B14F-4D97-AF65-F5344CB8AC3E}">
        <p14:creationId xmlns:p14="http://schemas.microsoft.com/office/powerpoint/2010/main" val="28617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
            <a:ext cx="4432322" cy="35143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875" y="-12"/>
            <a:ext cx="4722125" cy="3514300"/>
          </a:xfrm>
          <a:prstGeom prst="rect">
            <a:avLst/>
          </a:prstGeom>
        </p:spPr>
      </p:pic>
      <p:pic>
        <p:nvPicPr>
          <p:cNvPr id="5122" name="Picture 2" descr="Mặt trời mọc hướng nào lặn hướng nào và lặn hướng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195" y="3698543"/>
            <a:ext cx="5603779" cy="299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92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24400" y="228601"/>
            <a:ext cx="4150056" cy="6324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a:t>
            </a:r>
            <a:r>
              <a:rPr lang="en-US" sz="3600" smtClean="0">
                <a:latin typeface="Times New Roman" panose="02020603050405020304" pitchFamily="18" charset="0"/>
                <a:cs typeface="Times New Roman" panose="02020603050405020304" pitchFamily="18" charset="0"/>
              </a:rPr>
              <a:t>2. Quan </a:t>
            </a:r>
            <a:r>
              <a:rPr lang="en-US" sz="3600">
                <a:latin typeface="Times New Roman" panose="02020603050405020304" pitchFamily="18" charset="0"/>
                <a:cs typeface="Times New Roman" panose="02020603050405020304" pitchFamily="18" charset="0"/>
              </a:rPr>
              <a:t>sát hình 43.2, em hãy cho biết Trái đất tự quay quanh trục của nó theo chiều nào và mỗi thời điểm, ánh sáng mặt trời chiếu tới Trái Đất sẽ làm bao nhiêu phần diện tích mặt đất được chiếu sáng</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pic>
        <p:nvPicPr>
          <p:cNvPr id="6" name="Picture 5" descr="https://img.loigiaihay.com/picture/question_lgh/2021_41/1622105898-tfnt.jpg"/>
          <p:cNvPicPr/>
          <p:nvPr/>
        </p:nvPicPr>
        <p:blipFill>
          <a:blip r:embed="rId2">
            <a:extLst>
              <a:ext uri="{28A0092B-C50C-407E-A947-70E740481C1C}">
                <a14:useLocalDpi xmlns:a14="http://schemas.microsoft.com/office/drawing/2010/main" val="0"/>
              </a:ext>
            </a:extLst>
          </a:blip>
          <a:srcRect/>
          <a:stretch>
            <a:fillRect/>
          </a:stretch>
        </p:blipFill>
        <p:spPr bwMode="auto">
          <a:xfrm>
            <a:off x="172323" y="685801"/>
            <a:ext cx="4399677" cy="5410198"/>
          </a:xfrm>
          <a:prstGeom prst="rect">
            <a:avLst/>
          </a:prstGeom>
          <a:noFill/>
          <a:ln>
            <a:noFill/>
          </a:ln>
        </p:spPr>
      </p:pic>
    </p:spTree>
    <p:extLst>
      <p:ext uri="{BB962C8B-B14F-4D97-AF65-F5344CB8AC3E}">
        <p14:creationId xmlns:p14="http://schemas.microsoft.com/office/powerpoint/2010/main" val="39382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4717" y="3217422"/>
            <a:ext cx="8571536" cy="303097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Trái Đ</a:t>
            </a:r>
            <a:r>
              <a:rPr lang="en-US" sz="3600" smtClean="0">
                <a:solidFill>
                  <a:srgbClr val="FF0000"/>
                </a:solidFill>
                <a:latin typeface="Times New Roman" panose="02020603050405020304" pitchFamily="18" charset="0"/>
                <a:cs typeface="Times New Roman" panose="02020603050405020304" pitchFamily="18" charset="0"/>
              </a:rPr>
              <a:t>ất </a:t>
            </a:r>
            <a:r>
              <a:rPr lang="en-US" sz="3600">
                <a:solidFill>
                  <a:srgbClr val="FF0000"/>
                </a:solidFill>
                <a:latin typeface="Times New Roman" panose="02020603050405020304" pitchFamily="18" charset="0"/>
                <a:cs typeface="Times New Roman" panose="02020603050405020304" pitchFamily="18" charset="0"/>
              </a:rPr>
              <a:t>tự quay quanh trục của nó theo chiều ngược chiều kim đồng hồ, từ phía tây sang phía đông.</a:t>
            </a:r>
          </a:p>
          <a:p>
            <a:pPr algn="just"/>
            <a:r>
              <a:rPr lang="en-US" sz="3600">
                <a:solidFill>
                  <a:srgbClr val="FF0000"/>
                </a:solidFill>
                <a:latin typeface="Times New Roman" panose="02020603050405020304" pitchFamily="18" charset="0"/>
                <a:cs typeface="Times New Roman" panose="02020603050405020304" pitchFamily="18" charset="0"/>
              </a:rPr>
              <a:t>Mỗi thời điểm, ánh sáng mặt trời chiếu tới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sẽ làm một nửa diện tích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được chiếu sáng.</a:t>
            </a:r>
          </a:p>
        </p:txBody>
      </p:sp>
      <p:sp>
        <p:nvSpPr>
          <p:cNvPr id="6" name="Title 1"/>
          <p:cNvSpPr txBox="1">
            <a:spLocks/>
          </p:cNvSpPr>
          <p:nvPr/>
        </p:nvSpPr>
        <p:spPr>
          <a:xfrm>
            <a:off x="381000" y="228601"/>
            <a:ext cx="8493456" cy="27431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a:t>
            </a:r>
            <a:r>
              <a:rPr lang="en-US" sz="3600" smtClean="0">
                <a:latin typeface="Times New Roman" panose="02020603050405020304" pitchFamily="18" charset="0"/>
                <a:cs typeface="Times New Roman" panose="02020603050405020304" pitchFamily="18" charset="0"/>
              </a:rPr>
              <a:t>2. Quan </a:t>
            </a:r>
            <a:r>
              <a:rPr lang="en-US" sz="3600">
                <a:latin typeface="Times New Roman" panose="02020603050405020304" pitchFamily="18" charset="0"/>
                <a:cs typeface="Times New Roman" panose="02020603050405020304" pitchFamily="18" charset="0"/>
              </a:rPr>
              <a:t>sát hình 43.2, em hãy cho biết Trái đất tự quay quanh trục của nó theo chiều nào và mỗi thời điểm, ánh sáng mặt trời chiếu tới Trái Đất sẽ làm bao nhiêu phần diện tích mặt đất được chiếu sáng</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6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25907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Times New Roman" panose="02020603050405020304" pitchFamily="18" charset="0"/>
                <a:cs typeface="Times New Roman" panose="02020603050405020304" pitchFamily="18" charset="0"/>
              </a:rPr>
              <a:t>?</a:t>
            </a:r>
            <a:r>
              <a:rPr lang="en-US" sz="3600">
                <a:latin typeface="Times New Roman" panose="02020603050405020304" pitchFamily="18" charset="0"/>
                <a:cs typeface="Times New Roman" panose="02020603050405020304" pitchFamily="18" charset="0"/>
              </a:rPr>
              <a:t>3</a:t>
            </a:r>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Người ở tại vị trí B trong hình 43.2a khi ánh sáng mặt trời vừa chiếu tới sẽ quan sát thấy hiện tượng gì? Sau đó, người tại vị trí B sẽ tiếp tục thấy Mặt Trời “chuyển động” như thế nào? Vì sao?</a:t>
            </a:r>
          </a:p>
        </p:txBody>
      </p:sp>
      <p:pic>
        <p:nvPicPr>
          <p:cNvPr id="5" name="Picture 4" descr="https://img.loigiaihay.com/picture/question_lgh/2021_41/1622105898-gjii.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3429000" cy="3886200"/>
          </a:xfrm>
          <a:prstGeom prst="rect">
            <a:avLst/>
          </a:prstGeom>
          <a:noFill/>
          <a:ln>
            <a:noFill/>
          </a:ln>
        </p:spPr>
      </p:pic>
      <p:sp>
        <p:nvSpPr>
          <p:cNvPr id="7" name="Title 1"/>
          <p:cNvSpPr txBox="1">
            <a:spLocks/>
          </p:cNvSpPr>
          <p:nvPr/>
        </p:nvSpPr>
        <p:spPr>
          <a:xfrm>
            <a:off x="3886200" y="2590800"/>
            <a:ext cx="48900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B sẽ quan sát thấy hiện tượng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mọc. Sau đó sẽ tiếp tục thấy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chuyển động lên cao vì Trái Đất quay quanh trục khiến cho vị trí B được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chiếu tới</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12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1752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Người ở tại vị trí C trong hình 43.2b khi ánh sáng mặt trời vừa khuất sẽ quan sát thấy hiện tượng gì? Vì sao?</a:t>
            </a:r>
          </a:p>
        </p:txBody>
      </p:sp>
      <p:sp>
        <p:nvSpPr>
          <p:cNvPr id="7" name="Title 1"/>
          <p:cNvSpPr txBox="1">
            <a:spLocks/>
          </p:cNvSpPr>
          <p:nvPr/>
        </p:nvSpPr>
        <p:spPr>
          <a:xfrm>
            <a:off x="4876800" y="1981200"/>
            <a:ext cx="38994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C sẽ quan sát thấy hiện tượng </a:t>
            </a:r>
            <a:r>
              <a:rPr lang="en-US" sz="3600" smtClean="0">
                <a:solidFill>
                  <a:srgbClr val="FF0000"/>
                </a:solidFill>
                <a:latin typeface="Times New Roman" panose="02020603050405020304" pitchFamily="18" charset="0"/>
                <a:cs typeface="Times New Roman" panose="02020603050405020304" pitchFamily="18" charset="0"/>
              </a:rPr>
              <a:t>Mặt Trời </a:t>
            </a:r>
            <a:r>
              <a:rPr lang="en-US" sz="3600">
                <a:solidFill>
                  <a:srgbClr val="FF0000"/>
                </a:solidFill>
                <a:latin typeface="Times New Roman" panose="02020603050405020304" pitchFamily="18" charset="0"/>
                <a:cs typeface="Times New Roman" panose="02020603050405020304" pitchFamily="18" charset="0"/>
              </a:rPr>
              <a:t>lặn vì </a:t>
            </a:r>
            <a:r>
              <a:rPr lang="en-US" sz="3600" smtClean="0">
                <a:solidFill>
                  <a:srgbClr val="FF0000"/>
                </a:solidFill>
                <a:latin typeface="Times New Roman" panose="02020603050405020304" pitchFamily="18" charset="0"/>
                <a:cs typeface="Times New Roman" panose="02020603050405020304" pitchFamily="18" charset="0"/>
              </a:rPr>
              <a:t>Trái Đất </a:t>
            </a:r>
            <a:r>
              <a:rPr lang="en-US" sz="3600">
                <a:solidFill>
                  <a:srgbClr val="FF0000"/>
                </a:solidFill>
                <a:latin typeface="Times New Roman" panose="02020603050405020304" pitchFamily="18" charset="0"/>
                <a:cs typeface="Times New Roman" panose="02020603050405020304" pitchFamily="18" charset="0"/>
              </a:rPr>
              <a:t>quay quanh trục khiến cho vị trí C bị khuất ánh </a:t>
            </a:r>
            <a:r>
              <a:rPr lang="en-US" sz="3600" smtClean="0">
                <a:solidFill>
                  <a:srgbClr val="FF0000"/>
                </a:solidFill>
                <a:latin typeface="Times New Roman" panose="02020603050405020304" pitchFamily="18" charset="0"/>
                <a:cs typeface="Times New Roman" panose="02020603050405020304" pitchFamily="18" charset="0"/>
              </a:rPr>
              <a:t>sáng Mặt Trời.</a:t>
            </a:r>
            <a:endParaRPr lang="en-US" sz="3600">
              <a:solidFill>
                <a:srgbClr val="FF0000"/>
              </a:solidFill>
              <a:latin typeface="Times New Roman" panose="02020603050405020304" pitchFamily="18" charset="0"/>
              <a:cs typeface="Times New Roman" panose="02020603050405020304" pitchFamily="18" charset="0"/>
            </a:endParaRPr>
          </a:p>
        </p:txBody>
      </p:sp>
      <p:pic>
        <p:nvPicPr>
          <p:cNvPr id="6" name="Picture 5" descr="https://img.loigiaihay.com/picture/question_lgh/2021_41/1622105898-03td.jpg"/>
          <p:cNvPicPr/>
          <p:nvPr/>
        </p:nvPicPr>
        <p:blipFill>
          <a:blip r:embed="rId2">
            <a:extLst>
              <a:ext uri="{28A0092B-C50C-407E-A947-70E740481C1C}">
                <a14:useLocalDpi xmlns:a14="http://schemas.microsoft.com/office/drawing/2010/main" val="0"/>
              </a:ext>
            </a:extLst>
          </a:blip>
          <a:srcRect/>
          <a:stretch>
            <a:fillRect/>
          </a:stretch>
        </p:blipFill>
        <p:spPr bwMode="auto">
          <a:xfrm>
            <a:off x="304799" y="1981200"/>
            <a:ext cx="4406347" cy="4724400"/>
          </a:xfrm>
          <a:prstGeom prst="rect">
            <a:avLst/>
          </a:prstGeom>
          <a:noFill/>
          <a:ln>
            <a:noFill/>
          </a:ln>
        </p:spPr>
      </p:pic>
    </p:spTree>
    <p:extLst>
      <p:ext uri="{BB962C8B-B14F-4D97-AF65-F5344CB8AC3E}">
        <p14:creationId xmlns:p14="http://schemas.microsoft.com/office/powerpoint/2010/main" val="2753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1129</Words>
  <Application>Microsoft Office PowerPoint</Application>
  <PresentationFormat>On-screen Show (4:3)</PresentationFormat>
  <Paragraphs>48</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CHỦ ĐỀ 11  TRÁI ĐẤT VÀ BẦU TRỜI</vt:lpstr>
      <vt:lpstr>PowerPoint Presentation</vt:lpstr>
      <vt:lpstr> Hằng ngày chúng ta nhìn thấy Mặt Trời chuyển động trên bầu trời. Có người nói rằng, đó là do Trái Đất đứng yên còn Mặt Trời chuyển động quanh Trái Đất. Em nghĩ gì về điều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(Tr190): Khi Mặt Trời lặn nghĩa là ở bất kì đâu trên Trái Đất đều không thể nhìn thấy Mặt Trời. Kết luận này đúng hay sai? Tại sao? </vt:lpstr>
      <vt:lpstr>Bài 2 (Tr190): Theo em, hằng ngày người sinh sống ở Hà Nội hay ở Điện Biên sẽ quan sát thấy Mặt Trời mọc trước? Tại sao?  </vt:lpstr>
      <vt:lpstr>Bài 3 (Tr190): Khoảng thời gian mỗi ngày đêm trên Trái Đất là bao lâu? Em hãy cho biết khoảng thời gian đó thể hiện điều gì?</vt:lpstr>
      <vt:lpstr>Bài tập dự án chế tạo đồng hồ mặt trời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11: TRÁI ĐẤT VÀ BẦU TRỜI Bài 43: CHUYỂN ĐỘNG NHÌN THẤY CỦA MẶT TRỜI</dc:title>
  <dc:creator>Windows User</dc:creator>
  <cp:lastModifiedBy>Admin</cp:lastModifiedBy>
  <cp:revision>31</cp:revision>
  <dcterms:created xsi:type="dcterms:W3CDTF">2021-04-12T07:57:26Z</dcterms:created>
  <dcterms:modified xsi:type="dcterms:W3CDTF">2023-03-27T01:20:39Z</dcterms:modified>
</cp:coreProperties>
</file>